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theme/themeOverride29.xml" ContentType="application/vnd.openxmlformats-officedocument.themeOverride+xml"/>
  <Override PartName="/ppt/theme/themeOverride3.xml" ContentType="application/vnd.openxmlformats-officedocument.themeOverride+xml"/>
  <Override PartName="/ppt/theme/themeOverride30.xml" ContentType="application/vnd.openxmlformats-officedocument.themeOverride+xml"/>
  <Override PartName="/ppt/theme/themeOverride31.xml" ContentType="application/vnd.openxmlformats-officedocument.themeOverride+xml"/>
  <Override PartName="/ppt/theme/themeOverride32.xml" ContentType="application/vnd.openxmlformats-officedocument.themeOverride+xml"/>
  <Override PartName="/ppt/theme/themeOverride33.xml" ContentType="application/vnd.openxmlformats-officedocument.themeOverride+xml"/>
  <Override PartName="/ppt/theme/themeOverride34.xml" ContentType="application/vnd.openxmlformats-officedocument.themeOverride+xml"/>
  <Override PartName="/ppt/theme/themeOverride35.xml" ContentType="application/vnd.openxmlformats-officedocument.themeOverride+xml"/>
  <Override PartName="/ppt/theme/themeOverride36.xml" ContentType="application/vnd.openxmlformats-officedocument.themeOverride+xml"/>
  <Override PartName="/ppt/theme/themeOverride37.xml" ContentType="application/vnd.openxmlformats-officedocument.themeOverride+xml"/>
  <Override PartName="/ppt/theme/themeOverride38.xml" ContentType="application/vnd.openxmlformats-officedocument.themeOverride+xml"/>
  <Override PartName="/ppt/theme/themeOverride39.xml" ContentType="application/vnd.openxmlformats-officedocument.themeOverride+xml"/>
  <Override PartName="/ppt/theme/themeOverride4.xml" ContentType="application/vnd.openxmlformats-officedocument.themeOverride+xml"/>
  <Override PartName="/ppt/theme/themeOverride40.xml" ContentType="application/vnd.openxmlformats-officedocument.themeOverride+xml"/>
  <Override PartName="/ppt/theme/themeOverride41.xml" ContentType="application/vnd.openxmlformats-officedocument.themeOverride+xml"/>
  <Override PartName="/ppt/theme/themeOverride42.xml" ContentType="application/vnd.openxmlformats-officedocument.themeOverride+xml"/>
  <Override PartName="/ppt/theme/themeOverride43.xml" ContentType="application/vnd.openxmlformats-officedocument.themeOverride+xml"/>
  <Override PartName="/ppt/theme/themeOverride44.xml" ContentType="application/vnd.openxmlformats-officedocument.themeOverride+xml"/>
  <Override PartName="/ppt/theme/themeOverride45.xml" ContentType="application/vnd.openxmlformats-officedocument.themeOverride+xml"/>
  <Override PartName="/ppt/theme/themeOverride46.xml" ContentType="application/vnd.openxmlformats-officedocument.themeOverride+xml"/>
  <Override PartName="/ppt/theme/themeOverride47.xml" ContentType="application/vnd.openxmlformats-officedocument.themeOverride+xml"/>
  <Override PartName="/ppt/theme/themeOverride48.xml" ContentType="application/vnd.openxmlformats-officedocument.themeOverride+xml"/>
  <Override PartName="/ppt/theme/themeOverride49.xml" ContentType="application/vnd.openxmlformats-officedocument.themeOverride+xml"/>
  <Override PartName="/ppt/theme/themeOverride5.xml" ContentType="application/vnd.openxmlformats-officedocument.themeOverride+xml"/>
  <Override PartName="/ppt/theme/themeOverride50.xml" ContentType="application/vnd.openxmlformats-officedocument.themeOverride+xml"/>
  <Override PartName="/ppt/theme/themeOverride51.xml" ContentType="application/vnd.openxmlformats-officedocument.themeOverride+xml"/>
  <Override PartName="/ppt/theme/themeOverride52.xml" ContentType="application/vnd.openxmlformats-officedocument.themeOverride+xml"/>
  <Override PartName="/ppt/theme/themeOverride53.xml" ContentType="application/vnd.openxmlformats-officedocument.themeOverride+xml"/>
  <Override PartName="/ppt/theme/themeOverride54.xml" ContentType="application/vnd.openxmlformats-officedocument.themeOverride+xml"/>
  <Override PartName="/ppt/theme/themeOverride5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60"/>
  </p:handoutMasterIdLst>
  <p:sldIdLst>
    <p:sldId id="356" r:id="rId3"/>
    <p:sldId id="371" r:id="rId5"/>
    <p:sldId id="372" r:id="rId6"/>
    <p:sldId id="368" r:id="rId7"/>
    <p:sldId id="399" r:id="rId8"/>
    <p:sldId id="410" r:id="rId9"/>
    <p:sldId id="400" r:id="rId10"/>
    <p:sldId id="409" r:id="rId11"/>
    <p:sldId id="411" r:id="rId12"/>
    <p:sldId id="412" r:id="rId13"/>
    <p:sldId id="413" r:id="rId14"/>
    <p:sldId id="415" r:id="rId15"/>
    <p:sldId id="423" r:id="rId16"/>
    <p:sldId id="416" r:id="rId17"/>
    <p:sldId id="424" r:id="rId18"/>
    <p:sldId id="449" r:id="rId19"/>
    <p:sldId id="321" r:id="rId20"/>
    <p:sldId id="431" r:id="rId21"/>
    <p:sldId id="432" r:id="rId22"/>
    <p:sldId id="438" r:id="rId23"/>
    <p:sldId id="433" r:id="rId24"/>
    <p:sldId id="434" r:id="rId25"/>
    <p:sldId id="435" r:id="rId26"/>
    <p:sldId id="436" r:id="rId27"/>
    <p:sldId id="437" r:id="rId28"/>
    <p:sldId id="448" r:id="rId29"/>
    <p:sldId id="450" r:id="rId30"/>
    <p:sldId id="465" r:id="rId31"/>
    <p:sldId id="470" r:id="rId32"/>
    <p:sldId id="477" r:id="rId33"/>
    <p:sldId id="476" r:id="rId34"/>
    <p:sldId id="475" r:id="rId35"/>
    <p:sldId id="320" r:id="rId36"/>
    <p:sldId id="483" r:id="rId37"/>
    <p:sldId id="485" r:id="rId38"/>
    <p:sldId id="487" r:id="rId39"/>
    <p:sldId id="484" r:id="rId40"/>
    <p:sldId id="491" r:id="rId41"/>
    <p:sldId id="492" r:id="rId42"/>
    <p:sldId id="494" r:id="rId43"/>
    <p:sldId id="495" r:id="rId44"/>
    <p:sldId id="499" r:id="rId45"/>
    <p:sldId id="500" r:id="rId46"/>
    <p:sldId id="501" r:id="rId47"/>
    <p:sldId id="503" r:id="rId48"/>
    <p:sldId id="497" r:id="rId49"/>
    <p:sldId id="506" r:id="rId50"/>
    <p:sldId id="505" r:id="rId51"/>
    <p:sldId id="507" r:id="rId52"/>
    <p:sldId id="509" r:id="rId53"/>
    <p:sldId id="510" r:id="rId54"/>
    <p:sldId id="511" r:id="rId55"/>
    <p:sldId id="512" r:id="rId56"/>
    <p:sldId id="513" r:id="rId57"/>
    <p:sldId id="514" r:id="rId58"/>
    <p:sldId id="318" r:id="rId59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F5C5C"/>
    <a:srgbClr val="888382"/>
    <a:srgbClr val="4F4E4E"/>
    <a:srgbClr val="663F2E"/>
    <a:srgbClr val="768EA9"/>
    <a:srgbClr val="508CC2"/>
    <a:srgbClr val="2E75B5"/>
    <a:srgbClr val="0069B8"/>
    <a:srgbClr val="00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35" autoAdjust="0"/>
    <p:restoredTop sz="94660" autoAdjust="0"/>
  </p:normalViewPr>
  <p:slideViewPr>
    <p:cSldViewPr>
      <p:cViewPr varScale="1">
        <p:scale>
          <a:sx n="169" d="100"/>
          <a:sy n="169" d="100"/>
        </p:scale>
        <p:origin x="150" y="186"/>
      </p:cViewPr>
      <p:guideLst>
        <p:guide orient="horz" pos="1687"/>
        <p:guide pos="28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999"/>
        <p:guide pos="217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3" Type="http://schemas.openxmlformats.org/officeDocument/2006/relationships/tableStyles" Target="tableStyles.xml"/><Relationship Id="rId62" Type="http://schemas.openxmlformats.org/officeDocument/2006/relationships/viewProps" Target="viewProps.xml"/><Relationship Id="rId61" Type="http://schemas.openxmlformats.org/officeDocument/2006/relationships/presProps" Target="presProps.xml"/><Relationship Id="rId60" Type="http://schemas.openxmlformats.org/officeDocument/2006/relationships/handoutMaster" Target="handoutMasters/handoutMaster1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1.jpe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9.xml"/><Relationship Id="rId5" Type="http://schemas.openxmlformats.org/officeDocument/2006/relationships/themeOverride" Target="../theme/themeOverride1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0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2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2.xml"/><Relationship Id="rId6" Type="http://schemas.openxmlformats.org/officeDocument/2006/relationships/themeOverride" Target="../theme/themeOverride13.xml"/><Relationship Id="rId5" Type="http://schemas.openxmlformats.org/officeDocument/2006/relationships/image" Target="../media/image5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4.xml"/><Relationship Id="rId3" Type="http://schemas.openxmlformats.org/officeDocument/2006/relationships/tags" Target="../tags/tag5.xml"/><Relationship Id="rId2" Type="http://schemas.openxmlformats.org/officeDocument/2006/relationships/image" Target="../media/image3.png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5.xml"/><Relationship Id="rId3" Type="http://schemas.openxmlformats.org/officeDocument/2006/relationships/tags" Target="../tags/tag7.xml"/><Relationship Id="rId2" Type="http://schemas.openxmlformats.org/officeDocument/2006/relationships/image" Target="../media/image3.png"/><Relationship Id="rId1" Type="http://schemas.openxmlformats.org/officeDocument/2006/relationships/tags" Target="../tags/tag6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16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8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17.xml"/><Relationship Id="rId4" Type="http://schemas.openxmlformats.org/officeDocument/2006/relationships/hyperlink" Target="https://replit.com/languages/dart" TargetMode="External"/><Relationship Id="rId3" Type="http://schemas.openxmlformats.org/officeDocument/2006/relationships/tags" Target="../tags/tag9.xml"/><Relationship Id="rId2" Type="http://schemas.openxmlformats.org/officeDocument/2006/relationships/image" Target="../media/image3.png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8.xml"/><Relationship Id="rId3" Type="http://schemas.openxmlformats.org/officeDocument/2006/relationships/tags" Target="../tags/tag11.xml"/><Relationship Id="rId2" Type="http://schemas.openxmlformats.org/officeDocument/2006/relationships/image" Target="../media/image3.png"/><Relationship Id="rId1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19.xml"/><Relationship Id="rId3" Type="http://schemas.openxmlformats.org/officeDocument/2006/relationships/tags" Target="../tags/tag13.xml"/><Relationship Id="rId2" Type="http://schemas.openxmlformats.org/officeDocument/2006/relationships/image" Target="../media/image3.png"/><Relationship Id="rId1" Type="http://schemas.openxmlformats.org/officeDocument/2006/relationships/tags" Target="../tags/tag12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0.xml"/><Relationship Id="rId3" Type="http://schemas.openxmlformats.org/officeDocument/2006/relationships/tags" Target="../tags/tag15.xml"/><Relationship Id="rId2" Type="http://schemas.openxmlformats.org/officeDocument/2006/relationships/image" Target="../media/image3.png"/><Relationship Id="rId1" Type="http://schemas.openxmlformats.org/officeDocument/2006/relationships/tags" Target="../tags/tag14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1.xml"/><Relationship Id="rId3" Type="http://schemas.openxmlformats.org/officeDocument/2006/relationships/tags" Target="../tags/tag17.xml"/><Relationship Id="rId2" Type="http://schemas.openxmlformats.org/officeDocument/2006/relationships/image" Target="../media/image3.png"/><Relationship Id="rId1" Type="http://schemas.openxmlformats.org/officeDocument/2006/relationships/tags" Target="../tags/tag16.xml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2.xml"/><Relationship Id="rId3" Type="http://schemas.openxmlformats.org/officeDocument/2006/relationships/tags" Target="../tags/tag19.xml"/><Relationship Id="rId2" Type="http://schemas.openxmlformats.org/officeDocument/2006/relationships/image" Target="../media/image3.png"/><Relationship Id="rId1" Type="http://schemas.openxmlformats.org/officeDocument/2006/relationships/tags" Target="../tags/tag18.xml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4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3.xml"/><Relationship Id="rId3" Type="http://schemas.openxmlformats.org/officeDocument/2006/relationships/tags" Target="../tags/tag21.xml"/><Relationship Id="rId2" Type="http://schemas.openxmlformats.org/officeDocument/2006/relationships/image" Target="../media/image3.png"/><Relationship Id="rId1" Type="http://schemas.openxmlformats.org/officeDocument/2006/relationships/tags" Target="../tags/tag20.xml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5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4.xml"/><Relationship Id="rId3" Type="http://schemas.openxmlformats.org/officeDocument/2006/relationships/tags" Target="../tags/tag23.xml"/><Relationship Id="rId2" Type="http://schemas.openxmlformats.org/officeDocument/2006/relationships/image" Target="../media/image3.png"/><Relationship Id="rId1" Type="http://schemas.openxmlformats.org/officeDocument/2006/relationships/tags" Target="../tags/tag22.xml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6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5.xml"/><Relationship Id="rId3" Type="http://schemas.openxmlformats.org/officeDocument/2006/relationships/tags" Target="../tags/tag25.xml"/><Relationship Id="rId2" Type="http://schemas.openxmlformats.org/officeDocument/2006/relationships/image" Target="../media/image3.png"/><Relationship Id="rId1" Type="http://schemas.openxmlformats.org/officeDocument/2006/relationships/tags" Target="../tags/tag24.xml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7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6.xml"/><Relationship Id="rId3" Type="http://schemas.openxmlformats.org/officeDocument/2006/relationships/tags" Target="../tags/tag27.xml"/><Relationship Id="rId2" Type="http://schemas.openxmlformats.org/officeDocument/2006/relationships/image" Target="../media/image3.png"/><Relationship Id="rId1" Type="http://schemas.openxmlformats.org/officeDocument/2006/relationships/tags" Target="../tags/tag26.xml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8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7.xml"/><Relationship Id="rId3" Type="http://schemas.openxmlformats.org/officeDocument/2006/relationships/tags" Target="../tags/tag29.xml"/><Relationship Id="rId2" Type="http://schemas.openxmlformats.org/officeDocument/2006/relationships/image" Target="../media/image3.png"/><Relationship Id="rId1" Type="http://schemas.openxmlformats.org/officeDocument/2006/relationships/tags" Target="../tags/tag28.xml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9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8.xml"/><Relationship Id="rId3" Type="http://schemas.openxmlformats.org/officeDocument/2006/relationships/tags" Target="../tags/tag31.xml"/><Relationship Id="rId2" Type="http://schemas.openxmlformats.org/officeDocument/2006/relationships/image" Target="../media/image3.png"/><Relationship Id="rId1" Type="http://schemas.openxmlformats.org/officeDocument/2006/relationships/tags" Target="../tags/tag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0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29.xml"/><Relationship Id="rId3" Type="http://schemas.openxmlformats.org/officeDocument/2006/relationships/tags" Target="../tags/tag33.xml"/><Relationship Id="rId2" Type="http://schemas.openxmlformats.org/officeDocument/2006/relationships/image" Target="../media/image3.png"/><Relationship Id="rId1" Type="http://schemas.openxmlformats.org/officeDocument/2006/relationships/tags" Target="../tags/tag32.xml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1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30.xml"/><Relationship Id="rId3" Type="http://schemas.openxmlformats.org/officeDocument/2006/relationships/tags" Target="../tags/tag35.xml"/><Relationship Id="rId2" Type="http://schemas.openxmlformats.org/officeDocument/2006/relationships/image" Target="../media/image3.png"/><Relationship Id="rId1" Type="http://schemas.openxmlformats.org/officeDocument/2006/relationships/tags" Target="../tags/tag34.xml"/></Relationships>
</file>

<file path=ppt/slides/_rels/slide3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2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31.xml"/><Relationship Id="rId3" Type="http://schemas.openxmlformats.org/officeDocument/2006/relationships/tags" Target="../tags/tag37.xml"/><Relationship Id="rId2" Type="http://schemas.openxmlformats.org/officeDocument/2006/relationships/image" Target="../media/image3.png"/><Relationship Id="rId1" Type="http://schemas.openxmlformats.org/officeDocument/2006/relationships/tags" Target="../tags/tag36.xml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32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4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33.xml"/><Relationship Id="rId3" Type="http://schemas.openxmlformats.org/officeDocument/2006/relationships/tags" Target="../tags/tag39.xml"/><Relationship Id="rId2" Type="http://schemas.openxmlformats.org/officeDocument/2006/relationships/image" Target="../media/image3.png"/><Relationship Id="rId1" Type="http://schemas.openxmlformats.org/officeDocument/2006/relationships/tags" Target="../tags/tag38.xml"/></Relationships>
</file>

<file path=ppt/slides/_rels/slide3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5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34.xml"/><Relationship Id="rId4" Type="http://schemas.openxmlformats.org/officeDocument/2006/relationships/image" Target="../media/image6.png"/><Relationship Id="rId3" Type="http://schemas.openxmlformats.org/officeDocument/2006/relationships/tags" Target="../tags/tag41.xml"/><Relationship Id="rId2" Type="http://schemas.openxmlformats.org/officeDocument/2006/relationships/image" Target="../media/image3.png"/><Relationship Id="rId1" Type="http://schemas.openxmlformats.org/officeDocument/2006/relationships/tags" Target="../tags/tag40.xml"/></Relationships>
</file>

<file path=ppt/slides/_rels/slide3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6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35.xml"/><Relationship Id="rId3" Type="http://schemas.openxmlformats.org/officeDocument/2006/relationships/tags" Target="../tags/tag43.xml"/><Relationship Id="rId2" Type="http://schemas.openxmlformats.org/officeDocument/2006/relationships/image" Target="../media/image3.png"/><Relationship Id="rId1" Type="http://schemas.openxmlformats.org/officeDocument/2006/relationships/tags" Target="../tags/tag42.xml"/></Relationships>
</file>

<file path=ppt/slides/_rels/slide3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7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36.xml"/><Relationship Id="rId3" Type="http://schemas.openxmlformats.org/officeDocument/2006/relationships/tags" Target="../tags/tag45.xml"/><Relationship Id="rId2" Type="http://schemas.openxmlformats.org/officeDocument/2006/relationships/image" Target="../media/image3.png"/><Relationship Id="rId1" Type="http://schemas.openxmlformats.org/officeDocument/2006/relationships/tags" Target="../tags/tag44.xml"/></Relationships>
</file>

<file path=ppt/slides/_rels/slide3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8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37.xml"/><Relationship Id="rId4" Type="http://schemas.openxmlformats.org/officeDocument/2006/relationships/image" Target="../media/image7.png"/><Relationship Id="rId3" Type="http://schemas.openxmlformats.org/officeDocument/2006/relationships/tags" Target="../tags/tag47.xml"/><Relationship Id="rId2" Type="http://schemas.openxmlformats.org/officeDocument/2006/relationships/image" Target="../media/image3.png"/><Relationship Id="rId1" Type="http://schemas.openxmlformats.org/officeDocument/2006/relationships/tags" Target="../tags/tag46.xml"/></Relationships>
</file>

<file path=ppt/slides/_rels/slide3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9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38.xml"/><Relationship Id="rId3" Type="http://schemas.openxmlformats.org/officeDocument/2006/relationships/tags" Target="../tags/tag49.xml"/><Relationship Id="rId2" Type="http://schemas.openxmlformats.org/officeDocument/2006/relationships/image" Target="../media/image3.png"/><Relationship Id="rId1" Type="http://schemas.openxmlformats.org/officeDocument/2006/relationships/tags" Target="../tags/tag48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hyperlink" Target="https://developer.android.com/studio/index.html?hl=zh-cn" TargetMode="Externa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0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39.xml"/><Relationship Id="rId3" Type="http://schemas.openxmlformats.org/officeDocument/2006/relationships/tags" Target="../tags/tag51.xml"/><Relationship Id="rId2" Type="http://schemas.openxmlformats.org/officeDocument/2006/relationships/image" Target="../media/image3.png"/><Relationship Id="rId1" Type="http://schemas.openxmlformats.org/officeDocument/2006/relationships/tags" Target="../tags/tag50.xml"/></Relationships>
</file>

<file path=ppt/slides/_rels/slide4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1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40.xml"/><Relationship Id="rId3" Type="http://schemas.openxmlformats.org/officeDocument/2006/relationships/tags" Target="../tags/tag53.xml"/><Relationship Id="rId2" Type="http://schemas.openxmlformats.org/officeDocument/2006/relationships/image" Target="../media/image3.png"/><Relationship Id="rId1" Type="http://schemas.openxmlformats.org/officeDocument/2006/relationships/tags" Target="../tags/tag52.xml"/></Relationships>
</file>

<file path=ppt/slides/_rels/slide4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2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41.xml"/><Relationship Id="rId3" Type="http://schemas.openxmlformats.org/officeDocument/2006/relationships/tags" Target="../tags/tag55.xml"/><Relationship Id="rId2" Type="http://schemas.openxmlformats.org/officeDocument/2006/relationships/image" Target="../media/image3.png"/><Relationship Id="rId1" Type="http://schemas.openxmlformats.org/officeDocument/2006/relationships/tags" Target="../tags/tag54.xml"/></Relationships>
</file>

<file path=ppt/slides/_rels/slide4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3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42.xml"/><Relationship Id="rId3" Type="http://schemas.openxmlformats.org/officeDocument/2006/relationships/tags" Target="../tags/tag57.xml"/><Relationship Id="rId2" Type="http://schemas.openxmlformats.org/officeDocument/2006/relationships/image" Target="../media/image3.png"/><Relationship Id="rId1" Type="http://schemas.openxmlformats.org/officeDocument/2006/relationships/tags" Target="../tags/tag56.xml"/></Relationships>
</file>

<file path=ppt/slides/_rels/slide4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4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43.xml"/><Relationship Id="rId4" Type="http://schemas.openxmlformats.org/officeDocument/2006/relationships/image" Target="../media/image8.png"/><Relationship Id="rId3" Type="http://schemas.openxmlformats.org/officeDocument/2006/relationships/tags" Target="../tags/tag59.xml"/><Relationship Id="rId2" Type="http://schemas.openxmlformats.org/officeDocument/2006/relationships/image" Target="../media/image3.png"/><Relationship Id="rId1" Type="http://schemas.openxmlformats.org/officeDocument/2006/relationships/tags" Target="../tags/tag58.xml"/></Relationships>
</file>

<file path=ppt/slides/_rels/slide4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5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44.xml"/><Relationship Id="rId4" Type="http://schemas.openxmlformats.org/officeDocument/2006/relationships/image" Target="../media/image9.png"/><Relationship Id="rId3" Type="http://schemas.openxmlformats.org/officeDocument/2006/relationships/tags" Target="../tags/tag61.xml"/><Relationship Id="rId2" Type="http://schemas.openxmlformats.org/officeDocument/2006/relationships/image" Target="../media/image3.png"/><Relationship Id="rId1" Type="http://schemas.openxmlformats.org/officeDocument/2006/relationships/tags" Target="../tags/tag60.xml"/></Relationships>
</file>

<file path=ppt/slides/_rels/slide4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6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45.xml"/><Relationship Id="rId3" Type="http://schemas.openxmlformats.org/officeDocument/2006/relationships/tags" Target="../tags/tag63.xml"/><Relationship Id="rId2" Type="http://schemas.openxmlformats.org/officeDocument/2006/relationships/image" Target="../media/image3.png"/><Relationship Id="rId1" Type="http://schemas.openxmlformats.org/officeDocument/2006/relationships/tags" Target="../tags/tag62.xml"/></Relationships>
</file>

<file path=ppt/slides/_rels/slide4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7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46.xml"/><Relationship Id="rId3" Type="http://schemas.openxmlformats.org/officeDocument/2006/relationships/tags" Target="../tags/tag65.xml"/><Relationship Id="rId2" Type="http://schemas.openxmlformats.org/officeDocument/2006/relationships/image" Target="../media/image3.png"/><Relationship Id="rId1" Type="http://schemas.openxmlformats.org/officeDocument/2006/relationships/tags" Target="../tags/tag64.xml"/></Relationships>
</file>

<file path=ppt/slides/_rels/slide4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8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47.xml"/><Relationship Id="rId3" Type="http://schemas.openxmlformats.org/officeDocument/2006/relationships/tags" Target="../tags/tag67.xml"/><Relationship Id="rId2" Type="http://schemas.openxmlformats.org/officeDocument/2006/relationships/image" Target="../media/image3.png"/><Relationship Id="rId1" Type="http://schemas.openxmlformats.org/officeDocument/2006/relationships/tags" Target="../tags/tag66.xml"/></Relationships>
</file>

<file path=ppt/slides/_rels/slide4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9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48.xml"/><Relationship Id="rId3" Type="http://schemas.openxmlformats.org/officeDocument/2006/relationships/tags" Target="../tags/tag69.xml"/><Relationship Id="rId2" Type="http://schemas.openxmlformats.org/officeDocument/2006/relationships/image" Target="../media/image3.png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0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49.xml"/><Relationship Id="rId3" Type="http://schemas.openxmlformats.org/officeDocument/2006/relationships/tags" Target="../tags/tag71.xml"/><Relationship Id="rId2" Type="http://schemas.openxmlformats.org/officeDocument/2006/relationships/image" Target="../media/image3.png"/><Relationship Id="rId1" Type="http://schemas.openxmlformats.org/officeDocument/2006/relationships/tags" Target="../tags/tag70.xml"/></Relationships>
</file>

<file path=ppt/slides/_rels/slide5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1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50.xml"/><Relationship Id="rId4" Type="http://schemas.openxmlformats.org/officeDocument/2006/relationships/image" Target="../media/image10.png"/><Relationship Id="rId3" Type="http://schemas.openxmlformats.org/officeDocument/2006/relationships/tags" Target="../tags/tag73.xml"/><Relationship Id="rId2" Type="http://schemas.openxmlformats.org/officeDocument/2006/relationships/image" Target="../media/image3.png"/><Relationship Id="rId1" Type="http://schemas.openxmlformats.org/officeDocument/2006/relationships/tags" Target="../tags/tag72.xml"/></Relationships>
</file>

<file path=ppt/slides/_rels/slide5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2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51.xml"/><Relationship Id="rId3" Type="http://schemas.openxmlformats.org/officeDocument/2006/relationships/tags" Target="../tags/tag75.xml"/><Relationship Id="rId2" Type="http://schemas.openxmlformats.org/officeDocument/2006/relationships/image" Target="../media/image3.png"/><Relationship Id="rId1" Type="http://schemas.openxmlformats.org/officeDocument/2006/relationships/tags" Target="../tags/tag74.xml"/></Relationships>
</file>

<file path=ppt/slides/_rels/slide5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3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52.xml"/><Relationship Id="rId3" Type="http://schemas.openxmlformats.org/officeDocument/2006/relationships/tags" Target="../tags/tag77.xml"/><Relationship Id="rId2" Type="http://schemas.openxmlformats.org/officeDocument/2006/relationships/image" Target="../media/image3.png"/><Relationship Id="rId1" Type="http://schemas.openxmlformats.org/officeDocument/2006/relationships/tags" Target="../tags/tag76.xml"/></Relationships>
</file>

<file path=ppt/slides/_rels/slide5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4.xml"/><Relationship Id="rId5" Type="http://schemas.openxmlformats.org/officeDocument/2006/relationships/slideLayout" Target="../slideLayouts/slideLayout2.xml"/><Relationship Id="rId4" Type="http://schemas.openxmlformats.org/officeDocument/2006/relationships/themeOverride" Target="../theme/themeOverride53.xml"/><Relationship Id="rId3" Type="http://schemas.openxmlformats.org/officeDocument/2006/relationships/tags" Target="../tags/tag79.xml"/><Relationship Id="rId2" Type="http://schemas.openxmlformats.org/officeDocument/2006/relationships/image" Target="../media/image3.png"/><Relationship Id="rId1" Type="http://schemas.openxmlformats.org/officeDocument/2006/relationships/tags" Target="../tags/tag78.xml"/></Relationships>
</file>

<file path=ppt/slides/_rels/slide5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5.xml"/><Relationship Id="rId6" Type="http://schemas.openxmlformats.org/officeDocument/2006/relationships/slideLayout" Target="../slideLayouts/slideLayout2.xml"/><Relationship Id="rId5" Type="http://schemas.openxmlformats.org/officeDocument/2006/relationships/themeOverride" Target="../theme/themeOverride54.xml"/><Relationship Id="rId4" Type="http://schemas.openxmlformats.org/officeDocument/2006/relationships/image" Target="../media/image11.png"/><Relationship Id="rId3" Type="http://schemas.openxmlformats.org/officeDocument/2006/relationships/tags" Target="../tags/tag81.xml"/><Relationship Id="rId2" Type="http://schemas.openxmlformats.org/officeDocument/2006/relationships/image" Target="../media/image3.png"/><Relationship Id="rId1" Type="http://schemas.openxmlformats.org/officeDocument/2006/relationships/tags" Target="../tags/tag80.xml"/></Relationships>
</file>

<file path=ppt/slides/_rels/slide5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6.xml"/><Relationship Id="rId3" Type="http://schemas.openxmlformats.org/officeDocument/2006/relationships/slideLayout" Target="../slideLayouts/slideLayout9.xml"/><Relationship Id="rId2" Type="http://schemas.openxmlformats.org/officeDocument/2006/relationships/themeOverride" Target="../theme/themeOverride55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5.xml"/><Relationship Id="rId2" Type="http://schemas.openxmlformats.org/officeDocument/2006/relationships/hyperlink" Target="https://flutter.dev/docs/development/tools/sdk/releases?tab=macos" TargetMode="Externa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6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8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ula DeAnda - Why Would I Ever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172400" y="-556751"/>
            <a:ext cx="487363" cy="48736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987824" y="1131590"/>
            <a:ext cx="3715849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Flutter</a:t>
            </a:r>
            <a:endParaRPr lang="en-US" altLang="zh-CN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3" name="TextBox 7"/>
          <p:cNvSpPr>
            <a:spLocks noChangeArrowheads="1"/>
          </p:cNvSpPr>
          <p:nvPr/>
        </p:nvSpPr>
        <p:spPr bwMode="auto">
          <a:xfrm>
            <a:off x="2366010" y="2910205"/>
            <a:ext cx="4952365" cy="276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初步了解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flutter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特性，快速掌握开发技巧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7"/>
          <p:cNvSpPr>
            <a:spLocks noChangeArrowheads="1"/>
          </p:cNvSpPr>
          <p:nvPr/>
        </p:nvSpPr>
        <p:spPr bwMode="auto">
          <a:xfrm>
            <a:off x="2588685" y="2233503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开发入门实践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2" grpId="0"/>
      <p:bldP spid="13" grpId="0" bldLvl="0" animBg="1"/>
      <p:bldP spid="14" grpId="0" bldLvl="0" animBg="1"/>
      <p:bldP spid="14" grpId="1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092835"/>
            <a:ext cx="7297420" cy="3925570"/>
          </a:xfrm>
          <a:prstGeom prst="rect">
            <a:avLst/>
          </a:prstGeom>
          <a:solidFill>
            <a:schemeClr val="bg1"/>
          </a:solidFill>
        </p:spPr>
        <p:txBody>
          <a:bodyPr wrap="square" lIns="179705" tIns="179705" rIns="179705" bIns="17970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相对于 iOS 工具链的设置，Android 工具链配置就简单多了，这是因为 Google 官方已经在 Android Studio 中提供了 Flutter 和 Dart 这两个插件。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因此，我们可以通过这两个工程插件，进行 Flutter 项目的管理以及开发调试。又因为 Flutter 插件本身依赖于 Dart 插件，所以我们只安装 Flutter 插件就可以了。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启动 Android Studio，打开菜单项 Preferences &gt; Plugins，搜索 Flutter 插件并点击 install 进行安装。安装完毕后重启 Android Studio，Flutter 插件就生效了。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 Android Studio 本身是基于 IDEA 开发的，因此 IDEA 的环境配置与 Android Studio 并无不同，这里就不再赘述了。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至此，Android 的工具链配置也完成了。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2320" y="633730"/>
            <a:ext cx="227330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Android 工具链配置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051560"/>
            <a:ext cx="7297420" cy="374777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 Android Studio 打开 hello_world 工程（Open an existing Android Studio Project），然后定位到工具栏。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 Target selector 中，我们可以选择一个运行该应用的设备。如果没有列出可用设备，你可以采用下面的两种方式：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参考我在前面讲到的方法，也就是打开 AVD Manager 并创建一台 Android 模拟器；或是通过 open -a Simulator 命令，在不同的 iOS 模拟器之间进行切换。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直接插入 Android 或 iOS 真机。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在工具栏中点击 Run 图标，稍等 10 秒钟左右，就可以在模拟器或真机上看到启动的应用程序了。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633730"/>
            <a:ext cx="197421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运行 Flutter 项目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23290" y="1066800"/>
            <a:ext cx="7297420" cy="52108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对于 Flutter 开发测试，如果每次修改代码都需要重新编译加载的话，那需要等待少则数十秒多则几分钟的时间才能查看样式效果，无疑是非常低效的。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正是因为 Flutter 在开发阶段使用了 JIT 编译模式，使得通过热重载（Hot Reload）这样的技术去进一步提升调试效率成为可能。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简单来说，热重载就是在无需重新编译代码、重启应用程序、丢失程序执行状态的情况下，就能实时加载修改后的代码，查看改动效果。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就 hello_world 示例而言，为了体验热重载，我们还需要对代码做一些改造，将其根节点修改为 StatelessWidget：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点击 Run 图标，然后试着修改一下代码，保存后仅需几百毫秒就可以看到最新的显示效果。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2320" y="633730"/>
            <a:ext cx="10210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热重载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95375" y="3522980"/>
            <a:ext cx="6952615" cy="228600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import 'package:flutter/widgets.dart';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class MyAPP extends StatelessWidget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@override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Widget build(BuildContext context) {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return const Center(child: Text('Hello World', textDirection: TextDirection.ltr));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void main() =&gt; runApp(new MyAPP());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9940" y="633730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01395" y="1064895"/>
            <a:ext cx="15532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新建标准模板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49985" y="1575435"/>
            <a:ext cx="6843395" cy="276606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前面已经通过搭建 Flutter 开发环境，并且通过自带的 hello_world 示例，和你演示了 Flutter 项目是如何运行在 Android 和 iOS 模拟器以及真机上的。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那么接下来，我会通过 Android Studio 创建的 Flutter 应用模板，带大家去了解 Flutter 的项目结构，分析 Flutter 工程与原生 Android 和 iOS 工程有哪些联系，体验一个有着基本功能的 Flutter 应用是如何运转的，从而加深你对构建 Flutter 应用的关键概念和技术的理解。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首先，我们打开 Android Studio，创建一个 Flutter 工程应用 flutter_app。Flutter 会根据自带的应用模板，自动生成一个简单的计数器示例应用 Demo。然后看看运行效果。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700" y="633730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40765" y="1201420"/>
            <a:ext cx="6813550" cy="331978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在体会了示例工程的运行效果之后，我们再来看看 Flutter 工程目录结构。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e7ecbd5c21895e396c14154b2f226dfc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382395" y="1874520"/>
            <a:ext cx="6130290" cy="2212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1853565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Flutter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工程结构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1271905"/>
            <a:ext cx="7224395" cy="331978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可以看到，除了 Flutter 本身的代码、资源、依赖和配置之外，Flutter 工程还包含了 Android 和 iOS 的工程目录。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这也不难理解，因为 Flutter 虽然是跨平台开发方案，但却需要一个容器最终运行到 Android 和 iOS 平台上，所以 Flutter 工程实际上就是一个同时内嵌了 Android 和 iOS 原生子工程的父工程：我们在 lib 目录下进行 Flutter 代码的开发，而某些特殊场景下的原生功能，则在对应的 Android 和 iOS 工程中提供相应的代码实现，供对应的 Flutter 代码引用。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 会将相关的依赖和构建产物注入这两个子工程，最终集成到各自的项目中。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而我们开发的 Flutter 代码，最终则会以原生工程的形式运行。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58928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小结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0770" y="1165225"/>
            <a:ext cx="7224395" cy="301625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通过本章的讲解，我们已经完成了 Flutter 开发测试环境的安装配置，对如何在安装过程中随时检测工程依赖，以及如何在模拟器上运行 Flutter 程序有了一定的理解，并对 Flutter 开发调试常用工具有了初步的认知。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善用这些集成工具能够帮助我们能提升 Flutter 开发效率，而这些有关工程环境的基础知识则为 Flutter 的学习提供了支撑。这样，如果后续在开发测试中遇到了环境相关的问题，也就知道应该如何去解决。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然后，我们通过 Flutter 标准模板创建了计数器示例，并分析了 Flutter 的项目结构，以及 Flutter 工程与原生 Android、iOS 工程的联系，知道了 Flutter 代码是怎么运行在原生系统上的。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/>
          <p:cNvSpPr>
            <a:spLocks noChangeArrowheads="1"/>
          </p:cNvSpPr>
          <p:nvPr/>
        </p:nvSpPr>
        <p:spPr bwMode="auto">
          <a:xfrm>
            <a:off x="2375756" y="2227788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Dart</a:t>
            </a: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语言基础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bldLvl="0" animBg="1"/>
      <p:bldP spid="36" grpId="1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700" y="579755"/>
            <a:ext cx="150749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 </a:t>
            </a:r>
            <a:r>
              <a:rPr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 初体验</a:t>
            </a:r>
            <a:endParaRPr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01090" y="977900"/>
            <a:ext cx="7224395" cy="41135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其实，编程语言虽然千差万别，但归根结底，它们的设计思想无非就是回答两个问题：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如何表示信息；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如何处理信息。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接下来，我会根据这两点来介绍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的基础语法。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为了简单地体验一下 Dart，我们先打开浏览器，直接在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4" action="ppaction://hlinkfile"/>
              </a:rPr>
              <a:t>repl.it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新建一个 main.dart 文件。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先测试一下基本的 hello world 示例：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34440" y="2918460"/>
            <a:ext cx="6957695" cy="201168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printInteger (int a)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print('Hello world, this is $a.');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main ()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var number = 2019;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printInteger(number);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211709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 </a:t>
            </a:r>
            <a:r>
              <a:rPr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 的变量与类型</a:t>
            </a:r>
            <a:endParaRPr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07440" y="1137920"/>
            <a:ext cx="7224395" cy="356489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首先是表示信息部分，第一步就是定义变量。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Dart 中，我们可以用 var 或者具体的类型来声明一个变量。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当使用 var 定义变量时，表示类型是交由编译器推断决定的，当然你也可以用静态类型去定义变量，更清楚地跟编译器表达你的意图，这样编辑器和编译器就能使用这些静态类型，向你提供代码补全或编译警告的提示了。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在默认情况下，未初始化的变量的值都是 null，因此我们不用担心无法判定一个传递过来的、未定义变量到底是 undefined，还是空字符串，或者其他类型，而写一堆冗长的判断语句了。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是类型安全的语言，并且所有类型都是对象类型，都继承自顶层类型 Object，因此一切变量的值都是类的实例（即对象），甚至数字、布尔值、函数和 null 也都是继承自 Object 的对象。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3"/>
          <p:cNvSpPr/>
          <p:nvPr/>
        </p:nvSpPr>
        <p:spPr>
          <a:xfrm>
            <a:off x="539353" y="842964"/>
            <a:ext cx="1980419" cy="3744515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300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Right Triangle 2"/>
          <p:cNvSpPr/>
          <p:nvPr/>
        </p:nvSpPr>
        <p:spPr bwMode="auto">
          <a:xfrm flipH="1" flipV="1">
            <a:off x="539353" y="842963"/>
            <a:ext cx="1980419" cy="1754306"/>
          </a:xfrm>
          <a:prstGeom prst="rtTriangle">
            <a:avLst/>
          </a:prstGeom>
          <a:solidFill>
            <a:schemeClr val="tx2">
              <a:lumMod val="75000"/>
            </a:schemeClr>
          </a:solidFill>
          <a:ln w="19050">
            <a:noFill/>
            <a:round/>
          </a:ln>
        </p:spPr>
        <p:txBody>
          <a:bodyPr anchor="ctr"/>
          <a:lstStyle/>
          <a:p>
            <a:pPr algn="ctr"/>
          </a:p>
        </p:txBody>
      </p:sp>
      <p:sp>
        <p:nvSpPr>
          <p:cNvPr id="7" name="TextBox 5"/>
          <p:cNvSpPr txBox="1"/>
          <p:nvPr/>
        </p:nvSpPr>
        <p:spPr>
          <a:xfrm>
            <a:off x="2580846" y="849497"/>
            <a:ext cx="2106234" cy="461665"/>
          </a:xfrm>
          <a:prstGeom prst="rect">
            <a:avLst/>
          </a:prstGeom>
          <a:noFill/>
        </p:spPr>
        <p:txBody>
          <a:bodyPr wrap="square" lIns="0" tIns="0" rIns="0" bIns="0">
            <a:normAutofit fontScale="85000" lnSpcReduction="20000"/>
          </a:bodyPr>
          <a:lstStyle/>
          <a:p>
            <a:r>
              <a:rPr lang="en-US" altLang="zh-CN" sz="4000" b="1" dirty="0">
                <a:solidFill>
                  <a:schemeClr val="tx2"/>
                </a:solidFill>
              </a:rPr>
              <a:t>CONTENTS</a:t>
            </a:r>
            <a:endParaRPr lang="en-US" altLang="zh-CN" sz="4000" b="1" dirty="0">
              <a:solidFill>
                <a:schemeClr val="tx2"/>
              </a:solidFill>
            </a:endParaRPr>
          </a:p>
        </p:txBody>
      </p:sp>
      <p:sp>
        <p:nvSpPr>
          <p:cNvPr id="8" name="TextBox 6"/>
          <p:cNvSpPr txBox="1"/>
          <p:nvPr/>
        </p:nvSpPr>
        <p:spPr>
          <a:xfrm>
            <a:off x="4253893" y="1653631"/>
            <a:ext cx="285174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rPr>
              <a:t>1</a:t>
            </a:r>
            <a:endParaRPr lang="en-US" altLang="zh-CN" sz="4000">
              <a:solidFill>
                <a:schemeClr val="accent1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9" name="TextBox 7"/>
          <p:cNvSpPr txBox="1"/>
          <p:nvPr/>
        </p:nvSpPr>
        <p:spPr>
          <a:xfrm>
            <a:off x="4230449" y="2408833"/>
            <a:ext cx="332063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2">
                    <a:lumMod val="100000"/>
                  </a:schemeClr>
                </a:solidFill>
                <a:latin typeface="Impact" panose="020B0806030902050204" pitchFamily="34" charset="0"/>
              </a:rPr>
              <a:t>2</a:t>
            </a:r>
            <a:endParaRPr lang="en-US" altLang="zh-CN" sz="4000">
              <a:solidFill>
                <a:schemeClr val="accent2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4225039" y="3164034"/>
            <a:ext cx="342882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3">
                    <a:lumMod val="100000"/>
                  </a:schemeClr>
                </a:solidFill>
                <a:latin typeface="Impact" panose="020B0806030902050204" pitchFamily="34" charset="0"/>
              </a:rPr>
              <a:t>3</a:t>
            </a:r>
            <a:endParaRPr lang="en-US" altLang="zh-CN" sz="4000">
              <a:solidFill>
                <a:schemeClr val="accent3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9"/>
          <p:cNvSpPr txBox="1"/>
          <p:nvPr/>
        </p:nvSpPr>
        <p:spPr>
          <a:xfrm>
            <a:off x="4231050" y="3919235"/>
            <a:ext cx="330860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endParaRPr lang="en-US" altLang="zh-CN" sz="4000">
              <a:solidFill>
                <a:schemeClr val="accent4">
                  <a:lumMod val="100000"/>
                </a:schemeClr>
              </a:solidFill>
              <a:latin typeface="Impact" panose="020B0806030902050204" pitchFamily="34" charset="0"/>
            </a:endParaRPr>
          </a:p>
        </p:txBody>
      </p:sp>
      <p:grpSp>
        <p:nvGrpSpPr>
          <p:cNvPr id="12" name="Group 10"/>
          <p:cNvGrpSpPr/>
          <p:nvPr/>
        </p:nvGrpSpPr>
        <p:grpSpPr>
          <a:xfrm>
            <a:off x="3914775" y="1741805"/>
            <a:ext cx="3509645" cy="354330"/>
            <a:chOff x="3226708" y="785689"/>
            <a:chExt cx="4679700" cy="481952"/>
          </a:xfrm>
        </p:grpSpPr>
        <p:sp>
          <p:nvSpPr>
            <p:cNvPr id="22" name="TextBox 11"/>
            <p:cNvSpPr txBox="1"/>
            <p:nvPr/>
          </p:nvSpPr>
          <p:spPr>
            <a:xfrm>
              <a:off x="3226708" y="785689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5000" lnSpcReduction="20000"/>
            </a:bodyPr>
            <a:lstStyle/>
            <a:p>
              <a:pPr algn="ctr">
                <a:defRPr/>
              </a:pPr>
              <a:r>
                <a:rPr lang="zh-CN" altLang="en-US" sz="1600" b="1" dirty="0">
                  <a:solidFill>
                    <a:schemeClr val="accent1">
                      <a:lumMod val="100000"/>
                    </a:schemeClr>
                  </a:solidFill>
                  <a:sym typeface="+mn-ea"/>
                </a:rPr>
                <a:t>搭建Flutter工程环境</a:t>
              </a:r>
              <a:endParaRPr lang="zh-CN" altLang="en-US" sz="1600" b="1" dirty="0">
                <a:solidFill>
                  <a:schemeClr val="accent1">
                    <a:lumMod val="100000"/>
                  </a:schemeClr>
                </a:solidFill>
              </a:endParaRPr>
            </a:p>
          </p:txBody>
        </p:sp>
        <p:sp>
          <p:nvSpPr>
            <p:cNvPr id="23" name="TextBox 12"/>
            <p:cNvSpPr txBox="1"/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568461" y="2332460"/>
            <a:ext cx="5638931" cy="358486"/>
            <a:chOff x="4047127" y="530252"/>
            <a:chExt cx="7518574" cy="477981"/>
          </a:xfrm>
        </p:grpSpPr>
        <p:sp>
          <p:nvSpPr>
            <p:cNvPr id="20" name="TextBox 14"/>
            <p:cNvSpPr txBox="1"/>
            <p:nvPr/>
          </p:nvSpPr>
          <p:spPr>
            <a:xfrm>
              <a:off x="4047127" y="530252"/>
              <a:ext cx="4332481" cy="477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0000"/>
            </a:bodyPr>
            <a:lstStyle/>
            <a:p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Dart</a:t>
              </a:r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语言基础</a:t>
              </a:r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</p:txBody>
        </p:sp>
        <p:sp>
          <p:nvSpPr>
            <p:cNvPr id="21" name="TextBox 15"/>
            <p:cNvSpPr txBox="1"/>
            <p:nvPr/>
          </p:nvSpPr>
          <p:spPr>
            <a:xfrm>
              <a:off x="7603127" y="608606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4" name="Group 16"/>
          <p:cNvGrpSpPr/>
          <p:nvPr/>
        </p:nvGrpSpPr>
        <p:grpSpPr>
          <a:xfrm>
            <a:off x="4562111" y="2691132"/>
            <a:ext cx="4372741" cy="887095"/>
            <a:chOff x="4038661" y="1546"/>
            <a:chExt cx="5830320" cy="1182794"/>
          </a:xfrm>
        </p:grpSpPr>
        <p:sp>
          <p:nvSpPr>
            <p:cNvPr id="18" name="TextBox 17"/>
            <p:cNvSpPr txBox="1"/>
            <p:nvPr/>
          </p:nvSpPr>
          <p:spPr>
            <a:xfrm>
              <a:off x="4038661" y="941476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75000" lnSpcReduction="20000"/>
            </a:bodyPr>
            <a:lstStyle/>
            <a:p>
              <a:r>
                <a:rPr lang="en-US" altLang="zh-CN" sz="1600" b="1" dirty="0">
                  <a:solidFill>
                    <a:schemeClr val="accent4">
                      <a:lumMod val="100000"/>
                    </a:schemeClr>
                  </a:solidFill>
                  <a:sym typeface="+mn-ea"/>
                </a:rPr>
                <a:t>Flutter</a:t>
              </a:r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  <a:sym typeface="+mn-ea"/>
                </a:rPr>
                <a:t>基础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  <a:sym typeface="+mn-e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906407" y="1546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sp>
        <p:nvSpPr>
          <p:cNvPr id="17" name="TextBox 21"/>
          <p:cNvSpPr txBox="1"/>
          <p:nvPr/>
        </p:nvSpPr>
        <p:spPr>
          <a:xfrm>
            <a:off x="6631940" y="4155440"/>
            <a:ext cx="2971800" cy="240030"/>
          </a:xfrm>
          <a:prstGeom prst="rect">
            <a:avLst/>
          </a:prstGeom>
        </p:spPr>
        <p:txBody>
          <a:bodyPr vert="horz" wrap="square" lIns="360000" tIns="0" rIns="0" bIns="0" anchor="ctr" anchorCtr="0">
            <a:normAutofit/>
          </a:bodyPr>
          <a:lstStyle/>
          <a:p>
            <a:pPr algn="l">
              <a:lnSpc>
                <a:spcPct val="120000"/>
              </a:lnSpc>
            </a:pPr>
            <a:endParaRPr lang="zh-CN" altLang="en-US" sz="1050">
              <a:solidFill>
                <a:schemeClr val="dk1">
                  <a:lumMod val="10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8" grpId="0"/>
      <p:bldP spid="9" grpId="0"/>
      <p:bldP spid="10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150749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</a:t>
            </a:r>
            <a:r>
              <a:rPr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 的</a:t>
            </a:r>
            <a:r>
              <a:rPr 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常量</a:t>
            </a:r>
            <a:endParaRPr 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1271905"/>
            <a:ext cx="7224395" cy="356489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如果你想定义不可变的变量，则需要在定义变量前加上 final 或 const 关键字：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表示变量在编译期间即能确定的值；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用它定义的变量可以在运行时确定值，也就是第一次调用的时候确定，以后就无法改变了，可以当做单例模式使用。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典型的例子：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 值必须在编译时知道，const birth = '2019/08/01'。初始化后无法更改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 birth = DateTime.now() // 报错 因为我们无法将运行时值分配给 const 变量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 值必须在运行时知道，最终生成 final birth = getBirth()。初始化后无法更改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 birth = DateTime.now() // OK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85217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num</a:t>
            </a:r>
            <a:endParaRPr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1271905"/>
            <a:ext cx="7224395" cy="24676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的数值类型 num，只有两种子类：即 64 位 int 和符合 IEEE 754 标准的 64 位 double。前者代表整数类型，而后者则是浮点数的抽象。在正常情况下，它们的精度与取值范围就足够满足我们的诉求了。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除了常见的基本运算符，比如 +、-、*、/，以及位运算符外，你还能使用继承自 num 的 abs()、round() 等方法，来实现求绝对值、取整的功能。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如果还有其他高级运算方法的需求 num 无法满足，你可以试用一下 dart:math 库。这个库提供了诸如三角函数、指数、对数、平方根等高级函数。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852805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5.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bool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06805" y="1097915"/>
            <a:ext cx="7224395" cy="329057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为了表示布尔值，Dart 使用了一种名为 bool 的类型。在 Dart 里，只有两个对象具有 bool 类型：true 和 false，它们都是编译时常量。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是类型安全的，因此我们不能使用 if(nonbooleanValue) 或 assert(nonbooleanValue) 之类的在 JavaScript 可以正常工作的代码，而应该显式地检查值。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如下所示，检查变量是否为 0，在 Dart 中需要显示地与 0 做比较：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61110" y="3315335"/>
            <a:ext cx="6915785" cy="91440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var number  = 0;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assert(number == 0);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assert(number) //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报错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5180" y="579755"/>
            <a:ext cx="983615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6.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String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76960" y="932180"/>
            <a:ext cx="7224395" cy="41135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的 String 由 UTF-16 的字符串组成。和 JavaScript 一样，构造字符串字面量时既能使用单引号也能使用双引号，还能在字符串中嵌入变量或表达式：你可以使用 ${express} 把一个表达式的值放进字符串。而如果是一个标识符，你可以省略{}。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下面这段代码就是内嵌表达式的例子。我们把单词 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'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' 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转成大写放入到变量 s1 的声明中：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为了获得内嵌对象的字符串，Dart 会调用对象的 toString() 方法。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对于多行字符串的构建，你可以通过三个单引号或三个双引号的方式声明，这与 Python 是一致的：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50950" y="2534285"/>
            <a:ext cx="6876415" cy="64008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var s = 'cat';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var s1 = 'this is a uppercased string: ${s.toUpperCase()}';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50950" y="4229735"/>
            <a:ext cx="6876415" cy="64008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var s3 = """This is a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multi-line string.""";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73914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7.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List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3470" y="1115060"/>
            <a:ext cx="7224395" cy="27419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中的集合类型有两种：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，我们先来看看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它们的声明和使用很简单，和 JavaScript 中的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数组（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Array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用法类似。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唯一的区别是，数组在被定义时，可以无视元素的类型，但是在新增的时候，Dart 会自动根据上下文进行类型推断，如果没有找到已存在的类型，就会出现报错。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65555" y="2531745"/>
            <a:ext cx="6879590" cy="11887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var arr1 = ["Tom", "Andy", "Jack"];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var arr2 = List.of([1,2,3]);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arr2.add("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Rose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");  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//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报错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arr2.forEach((v) =&gt; print('${v}'));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85217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8.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Map</a:t>
            </a:r>
            <a:endParaRPr 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3470" y="1115060"/>
            <a:ext cx="7224395" cy="24676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中的另一种集合类型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Map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，我们一般习惯称之为字典，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使用上都是大同小异。</a:t>
            </a:r>
            <a:endParaRPr 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对于类型的推断问题，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也支持了和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类似的类型约束的语法，这样可以让语义更清晰。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下面我们可以这么写：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42060" y="2183130"/>
            <a:ext cx="6782435" cy="11887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var arr1 = 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&lt;String&gt;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['Tom', 'Andy', 'Jack'];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var map1 = 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&lt;String, String&gt;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{"name": "Tom", 'sex': 'male'};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print(arr1 is List&lt;String&gt;);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// true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print(map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is Map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&lt;String, String&gt;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); // true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58928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总结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3470" y="1115060"/>
            <a:ext cx="7224395" cy="3839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通过上面的介绍，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表示信息的部分，就基本完结了。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已经对 Dart 的基本语法和类型系统有了一个初步的印象。这些初步的印象，有助于理解 Dart 语言设计的基本思路，在已有编程语言经验的基础上快速上手。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而对于流程控制语法：如 </a:t>
            </a:r>
            <a:r>
              <a:rPr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if-else、for、while、do-while、break/continue、switch-case、assert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，由于与其他编程语言类似，在这里我就不做一一介绍了，更多的 Dart 语言特性需要你在后续的使用过程中慢慢学习。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接下来，我就着重和你们分享它是如何处理信息的。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作为一门真正面向对象的编程语言，Dart 将处理信息的过程抽象为了对象，以结构化的方式将功能分解，而函数、类与运算符就是抽象中最重要的手段。接下来，我就从函数、类与运算符的角度，来进一步和你们讲述 Dart 面向对象设计的基本思路。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1721485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9.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 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Function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3470" y="1115060"/>
            <a:ext cx="7224395" cy="41135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函数是一段用来独立地完成某个功能的代码。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Dart 中，所有类型都是对象类型，那么函数也是对象，它的类型叫作 Function。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这意味着函数也可以被定义为变量，甚至可以被定义为参数传递给另一个函数。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如果函数体只有一行表达式，就比如上面示例中的 isZero 和 printInfo 函数，我们还可以像 JavaScript 语言那样用箭头函数来简化这个函数：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关于可选参数的函数的声明 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并不支持重载：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50950" y="2174875"/>
            <a:ext cx="6823075" cy="64008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bool isZero(int number) { 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eturn number == 0; }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Function f = isZero;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50950" y="3645535"/>
            <a:ext cx="6823710" cy="2870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/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bool isZero(int number) =&gt; number == 0;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50950" y="4349750"/>
            <a:ext cx="6824345" cy="64008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void enable1Flags({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String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bold,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String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hidden}) =&gt; print("$bold , $hidden");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void enable4Flags(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String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bold, [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String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hidden = false]) =&gt; print("$bold ,$hidden");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1284605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类 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Class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3470" y="1192530"/>
            <a:ext cx="7224395" cy="356489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是面向对象的语言，每个对象都是一个类的实例，都继承自顶层类型 Object。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Dart 中，实例变量与实例方法、类变量与类方法的声明与 Java 类似，这里就不再过多展开了。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值得一提的是，Dart 中并没有 public、protected、private 这些关键字，我们只要在声明变量与方法时，在前面加上“_”即可作为 private 方法使用。如果不加“_”，则默认为 public。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不过，需要注意的是“_”的限制范围并不是类访问级别的，而是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库访问级别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34440" y="3075305"/>
            <a:ext cx="6941820" cy="156718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 Duck {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String _name;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int _age;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Duck({name, age}) {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_name = name;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_age = age;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}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579755"/>
            <a:ext cx="1284605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类 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Class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09345" y="932180"/>
            <a:ext cx="1301750" cy="3194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10.1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构造函数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74115" y="1285240"/>
            <a:ext cx="7152005" cy="39319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一般类在实例化的时候，都会提供一个初始化的方法，在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java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也好，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js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也好，都比较类似。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但是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类的初始化方式有点多。除了可选命名参数和可选参数之外，Dart 还提供了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命名构造函数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的方式，还有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初始化列表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构造函数重定向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我们可以用一个典型的例子，来理解构造函数的几种声明方式：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47470" y="2602865"/>
            <a:ext cx="6805295" cy="25603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class Duck extends Animal {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num x, y;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Duck(){this.x = 1; this.y = 2};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//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Duck(this);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语法糖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Duck.setDefault () =&gt; {}; //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命名构造函数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Duck.setDefault () : x = 0, y = 0 {this.x = 1; this.y = 2};//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初始化列表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Duck.setDefault () : this(); //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重定向到主构造函数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Duck.setDefault () : supper(); // 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可以重定向到父级的构造函数，这样就可以避免执行两次构造函数了</a:t>
            </a:r>
            <a:endParaRPr 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093793" y="1092512"/>
            <a:ext cx="10542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" name="TextBox 7"/>
          <p:cNvSpPr>
            <a:spLocks noChangeArrowheads="1"/>
          </p:cNvSpPr>
          <p:nvPr/>
        </p:nvSpPr>
        <p:spPr bwMode="auto">
          <a:xfrm>
            <a:off x="2094230" y="2233295"/>
            <a:ext cx="4955540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b="1" dirty="0">
                <a:solidFill>
                  <a:schemeClr val="accent1">
                    <a:lumMod val="100000"/>
                  </a:schemeClr>
                </a:solidFill>
                <a:sym typeface="+mn-ea"/>
              </a:rPr>
              <a:t>搭建Flutter工程环境</a:t>
            </a:r>
            <a:endParaRPr lang="zh-CN" altLang="en-US" sz="4400" b="1" dirty="0">
              <a:solidFill>
                <a:schemeClr val="accent1">
                  <a:lumMod val="100000"/>
                </a:schemeClr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2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ldLvl="0" animBg="1"/>
      <p:bldP spid="6" grpId="1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579755"/>
            <a:ext cx="1284605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类 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Class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09345" y="932180"/>
            <a:ext cx="1479550" cy="3194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10.2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继承和接口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74115" y="1285240"/>
            <a:ext cx="7152005" cy="5029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 Dart 中，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对于继承和接口，只有两点比较特别的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在dart中是单继承只能继承单个父类，不能继承多个类，若想实现多继承必须通过多混合的方式实现。extend关键字将变成with来实现混合；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有implements关键字，但是没有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interface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关键字，因为一个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class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已经内置了接口属性，当然，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中一个类支持实现多个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接口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indent="0" algn="l">
              <a:lnSpc>
                <a:spcPct val="150000"/>
              </a:lnSpc>
              <a:buFont typeface="Wingdings" panose="05000000000000000000" charset="0"/>
              <a:buNone/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30325" y="2792730"/>
            <a:ext cx="6825615" cy="321310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 Animal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String name;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num age;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 Bird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String color = 'blue';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 Duck implements Animal,Bird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num x, y, age;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String name, color;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 Duck with Animal,Bird {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67080" y="626110"/>
            <a:ext cx="114046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11.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运算符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81735" y="1177925"/>
            <a:ext cx="7152005" cy="338328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Dart 和绝大部分编程语言的运算符一样，所以你可以用熟悉的方式去执行程序代码运算。不过，Dart 多了几个额外的运算符，用于简化处理变量实例缺失（即 null）的情况。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?. 运算符：假设 Point 类有 printInfo() 方法，p 是 Point 的一个可能为 null 的实例。那么，p 调用成员方法的安全代码，可以简化为 p?.printInfo() ，表示 p 为 null 的时候跳过，避免抛出异常。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??= 运算符：如果 a 为 null，则给 a 赋值 value，否则跳过。这种用默认值兜底的赋值语句在 Dart 中我们可以用 a ??= value 表示。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?? 运算符：如果 a 不为 null，返回 a 的值，否则返回 b。在 Java 或者 C++ 中，我们需要通过三元表达式 (a != null)? a : b 来实现这种情况。而在 Dart 中，这类代码可以简化为 a ?? b。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2320" y="694055"/>
            <a:ext cx="589280" cy="35242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小结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95375" y="1210310"/>
            <a:ext cx="7087235" cy="357759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函数、类与运算符是 Dart 处理信息的抽象手段。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通过前面内容学习，相信大家已经了解了 Dart 的基本设计思路，熟悉了在 Flutter 开发中常用的语法特性，也已经具备了快速上手实践的能力。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接下来，我们简单回顾这一章的内容，总结以下几点：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l"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首先，我们认识了函数。函数也是对象，可以被定义为变量，或者参数。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l"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Dart 不支持函数重载，但提供了可选命名参数和可选参数的方式，从而解决了函数声明时需要传递多个参数的可维护性。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l"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类提供了数据和函数的抽象复用能力，可以通过继承（父类继承，接口实现）和非继承（Mixin）方式实现复用。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l"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在类的内部，关于成员变量，Dart 提供了包括命名构造函数和初始化列表在内的两种初始化方式。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l"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最后，需要注意的是，运算符也是对象成员函数的一部分，可以覆写或者自定义。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4093793" y="1092512"/>
            <a:ext cx="2674451" cy="1402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</a:t>
            </a:r>
            <a:r>
              <a:rPr lang="en-US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3</a:t>
            </a:r>
            <a:endParaRPr 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/>
          <p:cNvSpPr>
            <a:spLocks noChangeArrowheads="1"/>
          </p:cNvSpPr>
          <p:nvPr/>
        </p:nvSpPr>
        <p:spPr bwMode="auto">
          <a:xfrm>
            <a:off x="2482436" y="2233503"/>
            <a:ext cx="4392488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Flutter</a:t>
            </a: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基础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99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bldLvl="0" animBg="1"/>
      <p:bldP spid="36" grpId="1" bldLvl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62965" y="813435"/>
            <a:ext cx="7334885" cy="31381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在前面的 Flutter 开发起步和 Dart 基础模块中，大家一起学习了 Flutter 框架的整体架构与基本原理，分析了 Flutter 的项目结构和运行机制，并从 Flutter 开发角度介绍了 Dart 语言的基本设计思路，也通过和其他高级语言的类比深入认识了 Dart 的语法特性。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这些内容，是我们接下来系统学习构建 Flutter 应用的基础，可以帮助我们更好地掌握 Flutter 的核心概念和技术。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下面，我们先来看一张结构图：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3" name="图片 2" descr="ac7d1cec200f7ea7cb6cbab04eda252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655" y="781050"/>
            <a:ext cx="7205980" cy="3758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62965" y="813435"/>
            <a:ext cx="7334885" cy="34150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从前面的图中可以看出，Flutter的架构主要分成三层:Framework，Engine和Embedder。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1.Framework使用dart实现，包括Material Design风格的Widget,Cupertino(针对iOS)风格的Widgets，文本/图片/按钮等基础Widgets，渲染，动画，手势等。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2.Engine使用C++实现，主要包括:Skia,Dart和Text。Skia是开源的二维图形库，提供了适用于多种软硬件平台的通用API。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Embedder是一个嵌入层，即把Flutter嵌入到各个平台上去，这里做的主要工作包括渲染Surface设置,线程设置，以及插件等。从这里可以看出，Flutter的平台相关层很低，平台(如iOS)只是提供一个画布，剩余的所有渲染相关的逻辑都在Flutter内部，这就使得它具有了很好的跨端一致性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49020" y="1226185"/>
            <a:ext cx="7045960" cy="31089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Flutter 有个概念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“一切皆 Widget”！</a:t>
            </a:r>
            <a:endParaRPr lang="zh-CN" altLang="en-US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那么，Widget 到底是什么呢？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Widget 是 Flutter 功能的抽象描述，是视图的配置信息，同样也是数据的映射，是 Flutter 开发框架中最基本的概念。前端框架中常见的名词，比如视图（View）、视图控制器（View Controller）、活动（Activity）、应用（Application）、布局（Layout）等，在 Flutter 中都是 Widget。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所以，我们学习 Flutter，首先得从学会使用 Widget 开始。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0570" y="687070"/>
            <a:ext cx="15303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Widget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概念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10615" y="932180"/>
            <a:ext cx="7045960" cy="39319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在进行 App 开发时，我们往往会关注的一个问题是：如何结构化地组织视图数据，提供给渲染引擎，最终完成界面显示。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通常情况下，不同的 UI 框架中会以不同的方式去处理这一问题，但无一例外地都会用到视图树（View Tree）的概念。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而 Flutter 将视图树的概念进行了扩展，把视图数据的组织和渲染抽象为三部分，即 Widget，Element 和 RenderObject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，讲解这三部分之前，有过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前端经验的同学可以把他们和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Vue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做一个映射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Widget 就是 Vue 的 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omponent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Element 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就是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Vue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 虚拟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dom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树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RenderObject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就是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Vue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 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render 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</a:t>
            </a:r>
            <a:endParaRPr 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这三部分之间的关系，如下所示：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5303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Widget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概念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 descr="b4ae98fe5b4c9a7a784c916fd140bbc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3060" y="4137660"/>
            <a:ext cx="5898515" cy="548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307465"/>
            <a:ext cx="7244715" cy="356489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Widget 是 Flutter 世界里对视图的一种结构化描述，你可以把它看作是前端中的“控件”或“组件”。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Widget 是控件实现的基本逻辑单位，里面存储的是有关视图渲染的配置信息，包括布局、渲染属性、事件响应信息等。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在页面渲染上，Flutter 将 Widget 设计成不可变的，所以当视图渲染的配置信息发生变化时，Flutter 会选择重建 Widget 树的方式进行数据更新，以数据驱动 UI 构建的方式简单高效。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但，这样做的缺点是，因为涉及到大量对象的销毁和重建，所以会对垃圾回收造成压力。不过，Widget 本身并不涉及实际渲染位图，所以它只是一份轻量级的数据结构，重建的成本很低。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另外，由于 Widget 的不可变性，可以以较低成本进行渲染节点复用，因此在一个真实的渲染树中可能存在不同的 Widget 对应同一个渲染节点的情况，这无疑又降低了重建 UI 的成本。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5303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Widget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概念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62025" y="932180"/>
            <a:ext cx="1109345" cy="3194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Widget</a:t>
            </a:r>
            <a:endParaRPr lang="en-US" altLang="zh-CN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8825" y="729615"/>
            <a:ext cx="234759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 Android Studio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5535" y="1300480"/>
            <a:ext cx="7124700" cy="2211705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Android Studio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是基于 IntelliJ IDEA 的、Google 官方的 Android 应用集成开发环境 (IDE)。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我们在[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官网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]上找到最新版（截止至本文定稿，最新版为 3.4），下载后启动安装文件，剩下的就是按照系统提示进行 SDK 的安装和工程配置工作了。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配置完成后，我们打开 AVD Manager，点击“Create Virtual Device”按钮创建一台 Nexus 6P 模拟器，至此 Android Studio 的安装配置工作就完成了。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307465"/>
            <a:ext cx="7045960" cy="52108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Element 是 Widget 的一个实例化对象，它承载了视图构建的上下文数据，是连接结构化的配置信息到完成最终渲染的桥梁。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Flutter 渲染过程，可以分为这么三步：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首先，通过 Widget 树生成对应的 Element 树；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然后，创建相应的 RenderObject 并关联到 Element.renderObject 属性上；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最后，构建成 RenderObject 树，以完成最终的渲染。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charset="0"/>
              <a:buChar char="l"/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可以看到，Element 同时持有 Widget 和 RenderObject。而无论是 Widget 还是 Element，其实都不负责最后的渲染，只负责发号施令，真正去干活儿的只有 RenderObject。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那你可能会问，既然都是发号施令，那为什么需要增加中间的这层 Element 树呢？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直接由 Widget 命令 RenderObject 去干活儿不好吗？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答案是，可以，但这样做会极大地增加渲染带来的性能损耗。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因为 Widget 具有不可变性，但 Element 却是可变的。实际上，Element 树这一层将 Widget 树的变化（类似 React 虚拟 DOM diff）做了抽象，可以只将真正需要修改的部分同步到真实的 RenderObject 树中，最大程度降低对真实渲染视图的修改，提高渲染效率，而不是销毁整个渲染视图树重建。这，就是 Element 树存在的意义。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5303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Widget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概念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62025" y="932180"/>
            <a:ext cx="1176020" cy="3194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Element</a:t>
            </a:r>
            <a:endParaRPr lang="en-US" altLang="zh-CN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307465"/>
            <a:ext cx="7045960" cy="301625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从其名字，我们就可以很直观地知道，RenderObject 是主要负责实现视图渲染的对象。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在前面我们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已经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提到，Flutter 通过控件树（Widget 树）中的每个控件（Widget）创建不同类型的渲染对象，组成渲染对象树。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而渲染对象树在 Flutter 的展示过程分为四个阶段，即布局、绘制、合成和渲染。 其中，布局和绘制在 RenderObject 中完成，Flutter 采用</a:t>
            </a:r>
            <a:r>
              <a:rPr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深度优先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机制遍历渲染对象树，确定树中各个对象的位置和尺寸，并把它们绘制到不同的图层上。绘制完毕后，合成和渲染的工作则交给 Skia 搞定。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Flutter 通过引入 Widget、Element 与 RenderObject 这三个概念，把原本从视图数据到视图渲染的复杂构建过程拆分得更简单、直接，在易于集中治理的同时，保证了较高的渲染效率。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5303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Widget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概念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62025" y="932180"/>
            <a:ext cx="1652270" cy="3194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RenderObject</a:t>
            </a:r>
            <a:endParaRPr lang="en-US" altLang="zh-CN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038860"/>
            <a:ext cx="7045960" cy="41135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首先是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Element 的创建，Flutter 会在遍历 Widget 树时，调用 createElement 去同步 Widget 自身配置，从而生成对应节点的 Element 对象。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而对于 RenderObject 的创建与更新，其实是在 RenderObjectElement 类中完成的。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22428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渲染流程</a:t>
            </a:r>
            <a:endParaRPr 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57630" y="2051685"/>
            <a:ext cx="6520815" cy="2846070"/>
          </a:xfrm>
          <a:prstGeom prst="rect">
            <a:avLst/>
          </a:prstGeom>
          <a:solidFill>
            <a:schemeClr val="bg2"/>
          </a:solidFill>
        </p:spPr>
        <p:txBody>
          <a:bodyPr wrap="square" lIns="136525" tIns="136525" rIns="136525" bIns="136525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abstract class RenderObjectElement extends Element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RenderObject _renderObject;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@override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void mount(Element parent, dynamic newSlot)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@override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void update(covariant RenderObjectWidget newWidget)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...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038860"/>
            <a:ext cx="7045960" cy="3839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 Element 创建完毕后，Flutter 会调用 Element 的 mount 方法。在这个方法里，会完成与之关联的 RenderObject 对象的创建，以及与渲染树的插入工作，插入到渲染树后的 Element 就可以显示到屏幕中了。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 Widget 的配置数据发生了改变，那么持有该 Widget 的 Element 节点也会被标记为 dirty。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在下一个周期的绘制时，Flutter 就会触发 Element 树的更新，并使用最新的 Widget 数据更新自身以及关联的 RenderObject 对象，接下来便会进入 Layout 和 Paint 的流程。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而真正的绘制和布局过程，则完全交由 RenderObject 完成：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22428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渲染流程</a:t>
            </a:r>
            <a:endParaRPr 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58265" y="3185160"/>
            <a:ext cx="6520815" cy="1565910"/>
          </a:xfrm>
          <a:prstGeom prst="rect">
            <a:avLst/>
          </a:prstGeom>
          <a:solidFill>
            <a:schemeClr val="bg2"/>
          </a:solidFill>
        </p:spPr>
        <p:txBody>
          <a:bodyPr wrap="square" lIns="136525" tIns="136525" rIns="136525" bIns="136525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abstract class RenderObject extends AbstractNode with DiagnosticableTreeMixin implements HitTestTarget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...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void layout(Constraints constraints, { bool parentUsesSize = false }) {...}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void paint(PaintingContext context, Offset offset) { 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038860"/>
            <a:ext cx="7045960" cy="3839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布局和绘制完成后，接下来的事情就交给 Skia 了。在 VSync 信号同步时直接从渲染树合成 Bitmap，然后提交给 GPU。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接下来，我以下面的界面示例为例，与你说明 Widget、Element 与 RenderObject 在渲染过程中的关系。在下面的例子中，一个 Row 容器放置了 4 个子 Widget，左边是 Image，而右边则是一个 Column 容器下排布的两个 Text。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22428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渲染流程</a:t>
            </a:r>
            <a:endParaRPr 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7650" y="2966720"/>
            <a:ext cx="3215640" cy="1691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038860"/>
            <a:ext cx="7045960" cy="301625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那么，在 Flutter 遍历完 Widget 树，创建了各个子 Widget 对应的 Element 的同时，也创建了与之关联的、负责实际布局和绘制的 RenderObject。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22428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渲染流程</a:t>
            </a:r>
            <a:endParaRPr 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3820" y="1977390"/>
            <a:ext cx="6529070" cy="1803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57250" y="1147445"/>
            <a:ext cx="7581265" cy="3839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以上，就是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关于 Widget 的设计思路和基本原理的介绍，</a:t>
            </a: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在这里进行小结回顾</a:t>
            </a:r>
            <a:endParaRPr 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首先，我给大家介绍了 Widget 渲染过程，学习了在 Flutter 中视图数据的组织和渲染抽象的三个核心概念，即 Widget、 Element 和 RenderObject。</a:t>
            </a:r>
            <a:endParaRPr 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其中，Widget 是 Flutter 世界里对视图的一种结构化描述，里面存储的是有关视图渲染的配置信息；Element 则是 Widget 的一个实例化对象，将 Widget 树的变化做了抽象，能够做到只将真正需要修改的部分同步到真实的 Render Object 树中，最大程度地优化了从结构化的配置信息到完成最终渲染的过程；</a:t>
            </a:r>
            <a:endParaRPr 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而 RenderObject，则负责实现视图的最终呈现，通过布局、绘制完成界面的展示。</a:t>
            </a:r>
            <a:endParaRPr 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熟悉了 Widget、Element 与 RenderObject 这三个概念，相信大家已经对组件的渲染过程有了一个较为清晰的认识。</a:t>
            </a:r>
            <a:endParaRPr 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这样，我们后续再学习常用的组件和布局时，就能够从不同的视角去思考框架设计的合理性了。不过在日常开发学习中，绝大多数情况下，我们只需要了解各种 Widget 特性及使用方法，而无需关心 Element 及 RenderObject。因为 Flutter 已经帮我们做了大量优化工作，因此我们只需要在上层代码完成各类 Widget 的组装配置，其他的事情完全交给 Flutter 就可以了。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0570" y="626110"/>
            <a:ext cx="58928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小结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038860"/>
            <a:ext cx="7045960" cy="41135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在说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Flutter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的状态管理之前，我们先来说说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UI 编程范式 。</a:t>
            </a:r>
            <a:r>
              <a:rPr lang="en-US" altLang="zh-CN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en-US" altLang="zh-CN" sz="1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如果你有过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Android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或者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IOS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或者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Web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前端的开发经历，应该知道视图开发是命令式的，需要精确地告诉操作系统或浏览器用何种方式去做事情。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比如，如果我们想要变更界面的某个文案，则需要找到具体的文本控件并调用它的控件方法命令，才能完成文字变更。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与此不同的是，Flutter 的视图开发是声明式的，其核心设计思想就是将视图和数据分离，这与 React 的设计思路完全一致。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7716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State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状态管理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40155" y="2615565"/>
            <a:ext cx="6756400" cy="1748790"/>
          </a:xfrm>
          <a:prstGeom prst="rect">
            <a:avLst/>
          </a:prstGeom>
          <a:solidFill>
            <a:schemeClr val="bg2"/>
          </a:solidFill>
        </p:spPr>
        <p:txBody>
          <a:bodyPr wrap="square" lIns="136525" tIns="136525" rIns="136525" bIns="136525" rtlCol="0">
            <a:spAutoFit/>
          </a:bodyPr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 Android设置某文本控件展示文案为 Hello World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TextView textView = (TextView) findViewById(R.id.txt);textView.setText("Hello World");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 iOS设置某文本控件展示文案为 Hello World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UILabel *label = (UILabel *)[self.view viewWithTag:1234];label.text = @"Hello World";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// 原生JavaScript设置某文本控件展示文案为 Hello World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document.querySelector("#demo").innerHTML = "Hello World!";</a:t>
            </a:r>
            <a:endParaRPr lang="en-US" altLang="zh-CN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038860"/>
            <a:ext cx="7045960" cy="3839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对我们来说，如果要实现同样的需求，则要稍微麻烦点：除了设计好 Widget 布局方案之外，还需要提前维护一套文案数据集，并为需要变化的 Widget 绑定数据集中的数据，使 Widget 根据这个数据集完成渲染。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但是，当需要变更界面的文案时，我们只要改变数据集中的文案数据，并通知 Flutter 框架触发 Widget 的重新渲染即可。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这样一来，开发者将无需再精确关注 UI 编程中的各个过程细节，只要维护好数据集即可。比起命令式的视图开发方式需要挨个设置不同组件（Widget）的视觉属性，这种方式要便捷得多。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总结来说，</a:t>
            </a:r>
            <a:r>
              <a:rPr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命令式编程 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强调精确控制过程细节；而 </a:t>
            </a:r>
            <a:r>
              <a:rPr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声明式编程 </a:t>
            </a: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强调通过意图输出结果整体。对应到 Flutter 中，意图是绑定了组件状态的 State，结果则是重新渲染后的组件。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 Widget 的生命周期内，应用到 State 中的任何更改都将强制 Widget 重新构建。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7716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State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状态管理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038860"/>
            <a:ext cx="7045960" cy="301625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其中，对于组件完成创建后就无需变更的场景，状态的绑定是可选项。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这里“可选”就区分出了 Widget 的两种类型，即：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StatelessWidget 不带绑定状态，而 StatefulWidget 带绑定状态。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当你所要构建的用户界面不随任何状态信息的变化而变化时，需要选择使用 StatelessWidget，反之则选用 StatefulWidget。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前者一般用于静态内容的展示，而后者则用于存在交互反馈的内容呈现中。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接下来，我分别和你介绍 StatelessWidget 和 StatefulWidget，从源码分析它们的区别，并总结一些关于 Widget 选型的基本原则。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7716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State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状态管理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74065" y="807720"/>
            <a:ext cx="14852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安装 Xcode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02665" y="1373505"/>
            <a:ext cx="7305675" cy="304292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Xcode 是苹果公司官方的 iOS 和 macOS 应用集成开发环境 (IDE)。它的安装方式非常简单，直接在 macOS 系统的 App Store 搜索 Xcode，然后安装即可。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安装完成后，我们会在 Launchpad 看到 Xcode 图标，打开它，按照提示接受 Xcode 许可协议，以及安装配置组件就可以了。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配置完成后，我们打开 Terminal，输入命令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 -a Simulator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打开 iOS 模拟器，检查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Hardware&gt;Device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菜单项中的设置，并试着在不同的模拟器之间做切换。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至此，Xcode 的安装配置工作也就顺利完成了。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366520"/>
            <a:ext cx="6831965" cy="356489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 Flutter 中，Widget 采用由父到子、自顶向下的方式进行构建，父 Widget 控制着子 Widget 的显示样式，其样式配置由父 Widget 在构建时提供。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用这种方式构建出的 Widget，有些（比如 Text、Container、Row、Column 等）在创建时，除了这些配置参数之外不依赖于任何其他信息，换句话说，它们一旦创建成功就不再关心、也不响应任何数据变化进行重绘。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 Flutter 中，这样的 Widget 被称为 StatelessWidget（无状态组件）。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这里有一张 StatelessWidget 的示意图，如下所示：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7716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State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状态管理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10920" y="932180"/>
            <a:ext cx="1901825" cy="3194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StatelessWidget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65810" y="579755"/>
            <a:ext cx="17716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State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状态管理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0490" y="1238885"/>
            <a:ext cx="3368040" cy="3215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366520"/>
            <a:ext cx="7198995" cy="438785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接下来，我以 Text 的部分源码为例，和你说明 StatelessWidget 的构建过程。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7716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State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状态管理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10920" y="932180"/>
            <a:ext cx="1901825" cy="3194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StatelessWidget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73175" y="1858645"/>
            <a:ext cx="6844030" cy="376174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 Text extends StatelessWidget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// 构造方法及属性声明部分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const Text(this.data,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Key key,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this.textAlign,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this.textDirection,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// 其他参数 ...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}) : assert(data != null),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textSpan = null,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super(key: key);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final String data;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final TextAlign textAlign;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final TextDirection textDirection;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// 其他属性 ...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@override Widget build(BuildContext context) {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... Widget result = RichText( //初始化配置 ... ) );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... return result;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366520"/>
            <a:ext cx="7198995" cy="740537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可以看到，在构造方法将其属性列表赋值后，build 方法随即将子组件 RichText 通过其属性列表（如文本 data、对齐方式 textAlign、文本展示方向 textDirection 等）初始化后返回，之后 Text 内部不再响应外部数据的变化。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那么，什么场景下应该使用 StatelessWidget 呢？这里，我有一个简单的判断规则：父 Widget 是否能通过初始化参数完全控制其 UI 展示效果？如果能，那么我们就可以使用 StatelessWidget 来设计构造函数接口了。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我准备了两个简单的小例子，来帮助你理解这个判断规则。第一个小例子是，我需要创建一个自定义的弹窗控件，把使用 App 过程中出现的一些错误信息提示给用户。这个组件的父 Widget，能够完全在子 Widget 初始化时将组件所需要的样式信息和错误提示信息传递给它，也就意味着父 Widget 通过初始化参数就能完全控制其展示效果。所以，我可以采用继承 StatelessWidget 的方式，来进行组件自定义。第二个小例子是，我需要定义一个计数器按钮，用户每次点击按钮后，按钮颜色都会随之加深。可以看到，这个组件的父 Widget 只能控制子 Widget 初始的样式展示效果，而无法控制在交互过程中发生的颜色变化。所以，我无法通过继承 StatelessWidget 的方式来自定义组件。那么，这个时候就轮到 StatefulWidget 出场了。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7716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State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状态管理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10920" y="932180"/>
            <a:ext cx="1901825" cy="3194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StatelessWidget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95375" y="1366520"/>
            <a:ext cx="7198995" cy="329057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 StatelessWidget 相对应的，有一些 Widget（比如 Image、Checkbox）的展示，除了父 Widget 初始化时传入的静态配置之外，还需要处理用户的交互（比如，用户点击按钮）或其内部数据的变化（比如，网络数据回包），并体现在 UI 上。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换句话说，这些 Widget 创建完成后，还需要关心和响应数据变化来进行重绘。在 Flutter 中，这一类 Widget 被称为 StatefulWidget（有状态组件）。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这里有一张 StatefulWidget 的示意图，如下所示：</a:t>
            </a: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5810" y="579755"/>
            <a:ext cx="17716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State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状态管理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10920" y="932180"/>
            <a:ext cx="1807210" cy="3194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StatefulWidget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65810" y="579755"/>
            <a:ext cx="17716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State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状态管理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8145" y="1029335"/>
            <a:ext cx="5807075" cy="382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987824" y="1131590"/>
            <a:ext cx="3715849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2021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8" name="TextBox 7"/>
          <p:cNvSpPr>
            <a:spLocks noChangeArrowheads="1"/>
          </p:cNvSpPr>
          <p:nvPr/>
        </p:nvSpPr>
        <p:spPr bwMode="auto">
          <a:xfrm>
            <a:off x="2918309" y="2873205"/>
            <a:ext cx="4534011" cy="2768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TextBox 7"/>
          <p:cNvSpPr>
            <a:spLocks noChangeArrowheads="1"/>
          </p:cNvSpPr>
          <p:nvPr/>
        </p:nvSpPr>
        <p:spPr bwMode="auto">
          <a:xfrm>
            <a:off x="2664410" y="2196097"/>
            <a:ext cx="5041807" cy="676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完结！撒花！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ldLvl="0" animBg="1"/>
      <p:bldP spid="9" grpId="0" bldLvl="0" animBg="1"/>
      <p:bldP spid="9" grpId="1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46785" y="970280"/>
            <a:ext cx="179705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Flutter SDK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376680"/>
            <a:ext cx="6901815" cy="356489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我们再先去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Flutter 官网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，选择并下载最新的稳定版。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然后，把下载的压缩包解压到你想安装的目录，比如~/Documents 或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为了可以在命令行中执行 flutter 命令，我们同样需要配置环境变量。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 macOS 与 Linux 系统，我们编辑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~/.bash_profile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文件，把以下代码添加至文件最后，将 flutter 命令的执行路径追加到环境变量 PATH 中：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而对于 Windows 系统，我们在当前用户变量下 Path，以 ; 为分隔符，在其后追加 flutter 命令行的全路径 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bin，重启电脑即可完成配置。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到这里，我们就完成了 Flutter SDK 的安装。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6445" y="579755"/>
            <a:ext cx="15074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安装 Fultter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24915" y="3282315"/>
            <a:ext cx="6572885" cy="2870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/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export PATH=~/Documents/flutter/bin:$PATH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1685" y="633095"/>
            <a:ext cx="150749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安装 Fultter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1075" y="1024255"/>
            <a:ext cx="16294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配置库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包环境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33780" y="1453515"/>
            <a:ext cx="6901815" cy="329057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 源站在国内可能不太稳定，因此谷歌中国开发者社区（GDG）专门搭建了临时镜像，使得我们的 Flutter 命令行工具可以到该镜像站点下载所需资源。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接下来，我们需要配置镜像站点的环境变量。对于 macOS 和 Linux 系统来说，我们通过文本编辑器，打开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~/.bash_profile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文件，在文件最后添加以下代码，来配置镜像站点的环境变量：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而对于 Windows 系统来说，我们右键点击计算机图标，依次选择属性–&gt; 高级系统设置–&gt; 高级–&gt; 环境变量，新建用户变量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PUB_HOSTED_URL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，其值为 </a:t>
            </a:r>
            <a:r>
              <a:rPr lang="zh-CN" altLang="en-US" sz="1200" u="sng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https://pub.flutter-io.cn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随后新建 </a:t>
            </a: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FLUTTER_STORAGE_BASE_URL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，其值为 </a:t>
            </a:r>
            <a:r>
              <a:rPr lang="zh-CN" altLang="en-US" sz="1200" u="sng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https://storage.flutter-io.cn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，重启电脑即可完成配置。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01420" y="2840355"/>
            <a:ext cx="6566535" cy="64008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export PUB_HOSTED_URL=https://pub.flutter-io.cn  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export FLUTTER_STORAGE_BASE_URL=https://storage.flutter-io.cn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74090" y="969645"/>
            <a:ext cx="14262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4.1 Xcode </a:t>
            </a: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依赖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endParaRPr lang="zh-CN" alt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0450" y="1329055"/>
            <a:ext cx="7297420" cy="411353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现在，我们已经可以在 iOS 模拟器上开发调试 Flutter 应用了。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但要将 Flutter 应用部署到真实的 iOS 设备上，我们还需要安装一些额外的连接控制命令工具（就像通过电脑的 iTunes 给手机安装应用一样），并申请一个 iOS 开发者账号进行 Xcode 签名配置。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依据提示，我们首先安装 libimobiledevice 和 ideviceinstaller 这两项依赖：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其中，usbmuxd 是一个与 iOS 设备建立多路通信连接的 socket 守护进程，通过它，可以将 USB 通信抽象为 TCP 通信；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libimobiledevice 是一个与 iOS 设备进行通信的跨平台协议库；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 ideviceinstaller 则是一个使用它们在 iOS 设备上管理 App 的工具。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4700" y="579755"/>
            <a:ext cx="18249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iOS 工具链设置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83640" y="2700655"/>
            <a:ext cx="7050405" cy="146304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update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--HEAD usbmuxd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link usbmuxd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--HEAD libimobiledevice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brew install ideviceinstaller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 txBox="1"/>
          <p:nvPr/>
        </p:nvSpPr>
        <p:spPr>
          <a:xfrm>
            <a:off x="857885" y="200025"/>
            <a:ext cx="243141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en-US" altLang="zh-CN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</a:t>
            </a:r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工程环境</a:t>
            </a:r>
            <a:endParaRPr lang="zh-CN" altLang="en-US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58" name="图片 5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91870" y="916940"/>
            <a:ext cx="178181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4.2 Xcode </a:t>
            </a:r>
            <a:r>
              <a:rPr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签名配置</a:t>
            </a:r>
            <a:endParaRPr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37590" y="1223645"/>
            <a:ext cx="7297420" cy="3839210"/>
          </a:xfrm>
          <a:prstGeom prst="rect">
            <a:avLst/>
          </a:prstGeom>
          <a:solidFill>
            <a:schemeClr val="bg1"/>
          </a:solidFill>
        </p:spPr>
        <p:txBody>
          <a:bodyPr wrap="square" lIns="136525" tIns="136525" rIns="136525" bIns="136525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打开 hello_world 项目中的 ios/Runner.xcworkspace，在 Xcode 中，选择导航面板左侧最上方的 Runner 项目。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 General &gt; Signing &gt; Team 中，我们需要配置一下开发团队，也就是用你的 Apple ID 登录 Xcode。当配置完成时，Xcode 会自动创建并下载开发证书。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任意 Apple ID 都支持开发和测试，但如果想将应用发布到 App Store，则必须加入 Apple 开发者计划。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开发者计划的详细信息，你可以通过苹果官方的compare memberships了解，这里我就不再展开了。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最后，当我们第一次连接真机设备进行开发时，Xcode 会在你的帐户中自动注册这个设备，随后自动创建和下载配置文件。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我们只需要在真机设备上，按照手机提示，信任你的 Mac 和开发证书就可以了。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至此，我们就可以在 iOS 真机上开发调试 Flutter 项目了。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89940" y="579755"/>
            <a:ext cx="182499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4. 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iOS 工具链设置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3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1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3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2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.xml><?xml version="1.0" encoding="utf-8"?>
<p:tagLst xmlns:p="http://schemas.openxmlformats.org/presentationml/2006/main">
  <p:tag name="KSO_WM_UNIT_PLACING_PICTURE_USER_VIEWPORT" val="{&quot;height&quot;:3740,&quot;width&quot;:10360}"/>
</p:tagLst>
</file>

<file path=ppt/tags/tag3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3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3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3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4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3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5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3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6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2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3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4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5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6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7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7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8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80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81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ags/tag9.xml><?xml version="1.0" encoding="utf-8"?>
<p:tagLst xmlns:p="http://schemas.openxmlformats.org/presentationml/2006/main">
  <p:tag name="KSO_WM_UNIT_PLACING_PICTURE_USER_VIEWPORT" val="{&quot;height&quot;:9443.0692913385828,&quot;width&quot;:10796.4031496063}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548BB7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548BB7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18249</Words>
  <Application>WPS 演示</Application>
  <PresentationFormat>全屏显示(16:9)</PresentationFormat>
  <Paragraphs>903</Paragraphs>
  <Slides>56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56</vt:i4>
      </vt:variant>
    </vt:vector>
  </HeadingPairs>
  <TitlesOfParts>
    <vt:vector size="71" baseType="lpstr">
      <vt:lpstr>Arial</vt:lpstr>
      <vt:lpstr>宋体</vt:lpstr>
      <vt:lpstr>Wingdings</vt:lpstr>
      <vt:lpstr>微软雅黑</vt:lpstr>
      <vt:lpstr>Agency FB</vt:lpstr>
      <vt:lpstr>Impact</vt:lpstr>
      <vt:lpstr>U.S. 101</vt:lpstr>
      <vt:lpstr>Roboto</vt:lpstr>
      <vt:lpstr>Open Sans Light</vt:lpstr>
      <vt:lpstr>Yu Gothic UI</vt:lpstr>
      <vt:lpstr>Calibri</vt:lpstr>
      <vt:lpstr>Wingdings</vt:lpstr>
      <vt:lpstr>Segoe Print</vt:lpstr>
      <vt:lpstr>Yu Gothic UI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creator/>
  <cp:keywords>熊猫办公</cp:keywords>
  <dc:subject>熊猫办公</dc:subject>
  <cp:category>办公</cp:category>
  <cp:lastModifiedBy>16603013472</cp:lastModifiedBy>
  <cp:revision>279</cp:revision>
  <dcterms:created xsi:type="dcterms:W3CDTF">2015-12-11T17:46:00Z</dcterms:created>
  <dcterms:modified xsi:type="dcterms:W3CDTF">2021-04-16T10:53:28Z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

<file path=docProps/thumbnail.jpeg>
</file>